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4"/>
  </p:notesMasterIdLst>
  <p:handoutMasterIdLst>
    <p:handoutMasterId r:id="rId15"/>
  </p:handoutMasterIdLst>
  <p:sldIdLst>
    <p:sldId id="390" r:id="rId2"/>
    <p:sldId id="394" r:id="rId3"/>
    <p:sldId id="396" r:id="rId4"/>
    <p:sldId id="397" r:id="rId5"/>
    <p:sldId id="400" r:id="rId6"/>
    <p:sldId id="356" r:id="rId7"/>
    <p:sldId id="399" r:id="rId8"/>
    <p:sldId id="398" r:id="rId9"/>
    <p:sldId id="405" r:id="rId10"/>
    <p:sldId id="401" r:id="rId11"/>
    <p:sldId id="406" r:id="rId12"/>
    <p:sldId id="40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W Dodick" initials="DW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638"/>
    <a:srgbClr val="CBCBCB"/>
    <a:srgbClr val="002060"/>
    <a:srgbClr val="190B23"/>
    <a:srgbClr val="38194F"/>
    <a:srgbClr val="0D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>
      <p:cViewPr varScale="1">
        <p:scale>
          <a:sx n="90" d="100"/>
          <a:sy n="90" d="100"/>
        </p:scale>
        <p:origin x="110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101" y="53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AB1EA-FF34-4B20-B37E-2266616C0D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514ACCC-8970-4F8F-BA40-408716A4A863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Public Education &amp; Communication</a:t>
          </a:r>
          <a:endParaRPr lang="en-US" sz="1600" dirty="0">
            <a:latin typeface="Calibri" panose="020F0502020204030204" pitchFamily="34" charset="0"/>
          </a:endParaRPr>
        </a:p>
      </dgm:t>
    </dgm:pt>
    <dgm:pt modelId="{A30FECE6-7279-42F0-84BD-547EB1DEC8C6}" type="parTrans" cxnId="{CEB5C92D-0CBE-4420-9556-7169588CBAA1}">
      <dgm:prSet/>
      <dgm:spPr/>
      <dgm:t>
        <a:bodyPr/>
        <a:lstStyle/>
        <a:p>
          <a:endParaRPr lang="en-US"/>
        </a:p>
      </dgm:t>
    </dgm:pt>
    <dgm:pt modelId="{A617F4EA-58CA-4341-970F-FBC23CBA7442}" type="sibTrans" cxnId="{CEB5C92D-0CBE-4420-9556-7169588CBAA1}">
      <dgm:prSet/>
      <dgm:spPr/>
      <dgm:t>
        <a:bodyPr/>
        <a:lstStyle/>
        <a:p>
          <a:endParaRPr lang="en-US"/>
        </a:p>
      </dgm:t>
    </dgm:pt>
    <dgm:pt modelId="{F67EF44A-A903-418E-AC6C-812B7F137A0F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Public Health  Disparities</a:t>
          </a:r>
          <a:endParaRPr lang="en-US" sz="1600" dirty="0">
            <a:latin typeface="Calibri" panose="020F0502020204030204" pitchFamily="34" charset="0"/>
          </a:endParaRPr>
        </a:p>
      </dgm:t>
    </dgm:pt>
    <dgm:pt modelId="{EC2BFB86-9BAD-47E6-8975-8B401FFEDCE9}" type="parTrans" cxnId="{4C9E44CC-47C2-4838-B1C5-5457C1AD0E3A}">
      <dgm:prSet/>
      <dgm:spPr/>
      <dgm:t>
        <a:bodyPr/>
        <a:lstStyle/>
        <a:p>
          <a:endParaRPr lang="en-US"/>
        </a:p>
      </dgm:t>
    </dgm:pt>
    <dgm:pt modelId="{014A5E8C-4896-48E0-A107-EE52F8650105}" type="sibTrans" cxnId="{4C9E44CC-47C2-4838-B1C5-5457C1AD0E3A}">
      <dgm:prSet/>
      <dgm:spPr/>
      <dgm:t>
        <a:bodyPr/>
        <a:lstStyle/>
        <a:p>
          <a:endParaRPr lang="en-US"/>
        </a:p>
      </dgm:t>
    </dgm:pt>
    <dgm:pt modelId="{501BC3BA-1333-422E-8FA8-56E30CB952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 smtClean="0">
              <a:latin typeface="Calibri" panose="020F0502020204030204" pitchFamily="34" charset="0"/>
            </a:rPr>
            <a:t>Public Health Care &amp; Prevention</a:t>
          </a:r>
          <a:endParaRPr lang="en-US" sz="1600" dirty="0">
            <a:latin typeface="Calibri" panose="020F0502020204030204" pitchFamily="34" charset="0"/>
          </a:endParaRPr>
        </a:p>
      </dgm:t>
    </dgm:pt>
    <dgm:pt modelId="{FBDDEAB5-4441-479E-AF07-0687D0772F58}" type="parTrans" cxnId="{6D42E9AB-E829-42D0-AB93-75F0CAD5EB12}">
      <dgm:prSet/>
      <dgm:spPr/>
      <dgm:t>
        <a:bodyPr/>
        <a:lstStyle/>
        <a:p>
          <a:endParaRPr lang="en-US"/>
        </a:p>
      </dgm:t>
    </dgm:pt>
    <dgm:pt modelId="{C4CAA23C-50F2-449D-9DCC-38B571491F9E}" type="sibTrans" cxnId="{6D42E9AB-E829-42D0-AB93-75F0CAD5EB12}">
      <dgm:prSet/>
      <dgm:spPr/>
      <dgm:t>
        <a:bodyPr/>
        <a:lstStyle/>
        <a:p>
          <a:endParaRPr lang="en-US"/>
        </a:p>
      </dgm:t>
    </dgm:pt>
    <dgm:pt modelId="{21ED8F43-1C5C-4B86-AA4E-CE91383D9CC7}">
      <dgm:prSet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Public Health: Service Delivery &amp; Reimbursement</a:t>
          </a:r>
          <a:endParaRPr lang="en-US" sz="1600" dirty="0">
            <a:latin typeface="Calibri" panose="020F0502020204030204" pitchFamily="34" charset="0"/>
          </a:endParaRPr>
        </a:p>
      </dgm:t>
    </dgm:pt>
    <dgm:pt modelId="{C23E1B78-1BD9-4BC6-9A48-3036434B27CA}" type="parTrans" cxnId="{B4359F2C-3BD5-4053-9BDB-1EA85CEC7F58}">
      <dgm:prSet/>
      <dgm:spPr/>
      <dgm:t>
        <a:bodyPr/>
        <a:lstStyle/>
        <a:p>
          <a:endParaRPr lang="en-US"/>
        </a:p>
      </dgm:t>
    </dgm:pt>
    <dgm:pt modelId="{3E6088F2-239F-47A1-A199-9671908847E1}" type="sibTrans" cxnId="{B4359F2C-3BD5-4053-9BDB-1EA85CEC7F58}">
      <dgm:prSet/>
      <dgm:spPr/>
      <dgm:t>
        <a:bodyPr/>
        <a:lstStyle/>
        <a:p>
          <a:endParaRPr lang="en-US"/>
        </a:p>
      </dgm:t>
    </dgm:pt>
    <dgm:pt modelId="{B8C3327B-C0C1-461D-95A7-4B40466D0FF7}">
      <dgm:prSet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Population Research</a:t>
          </a:r>
          <a:endParaRPr lang="en-US" sz="1600" dirty="0">
            <a:latin typeface="Calibri" panose="020F0502020204030204" pitchFamily="34" charset="0"/>
          </a:endParaRPr>
        </a:p>
      </dgm:t>
    </dgm:pt>
    <dgm:pt modelId="{F08EED12-9D8F-4A56-9813-D7D2F0AC19B0}" type="parTrans" cxnId="{23657F29-90A4-4820-833F-8882B7945AB9}">
      <dgm:prSet/>
      <dgm:spPr/>
      <dgm:t>
        <a:bodyPr/>
        <a:lstStyle/>
        <a:p>
          <a:endParaRPr lang="en-US"/>
        </a:p>
      </dgm:t>
    </dgm:pt>
    <dgm:pt modelId="{DE251A39-D38D-4ED7-AFA8-68722B482582}" type="sibTrans" cxnId="{23657F29-90A4-4820-833F-8882B7945AB9}">
      <dgm:prSet/>
      <dgm:spPr/>
      <dgm:t>
        <a:bodyPr/>
        <a:lstStyle/>
        <a:p>
          <a:endParaRPr lang="en-US"/>
        </a:p>
      </dgm:t>
    </dgm:pt>
    <dgm:pt modelId="{D9316F2A-AD4B-4BBB-A9DB-2514792DBDA9}">
      <dgm:prSet phldrT="[Text]" custT="1"/>
      <dgm:spPr/>
      <dgm:t>
        <a:bodyPr/>
        <a:lstStyle/>
        <a:p>
          <a:r>
            <a:rPr lang="en-US" sz="1600" dirty="0" smtClean="0">
              <a:latin typeface="Calibri" panose="020F0502020204030204" pitchFamily="34" charset="0"/>
            </a:rPr>
            <a:t>Professional Education &amp; Training</a:t>
          </a:r>
          <a:endParaRPr lang="en-US" sz="1600" dirty="0">
            <a:latin typeface="Calibri" panose="020F0502020204030204" pitchFamily="34" charset="0"/>
          </a:endParaRPr>
        </a:p>
      </dgm:t>
    </dgm:pt>
    <dgm:pt modelId="{07474022-67F5-4B48-90E9-B4A6A4CFC5E0}" type="sibTrans" cxnId="{29917790-8B2E-4704-8774-CC4DD6FBBDF6}">
      <dgm:prSet/>
      <dgm:spPr/>
      <dgm:t>
        <a:bodyPr/>
        <a:lstStyle/>
        <a:p>
          <a:endParaRPr lang="en-US"/>
        </a:p>
      </dgm:t>
    </dgm:pt>
    <dgm:pt modelId="{0DA67BB2-0A94-4828-862B-60309F9BA23F}" type="parTrans" cxnId="{29917790-8B2E-4704-8774-CC4DD6FBBDF6}">
      <dgm:prSet/>
      <dgm:spPr/>
      <dgm:t>
        <a:bodyPr/>
        <a:lstStyle/>
        <a:p>
          <a:endParaRPr lang="en-US"/>
        </a:p>
      </dgm:t>
    </dgm:pt>
    <dgm:pt modelId="{8ED4E19B-DEFF-4089-97A0-134C71463B54}" type="pres">
      <dgm:prSet presAssocID="{F8BAB1EA-FF34-4B20-B37E-2266616C0D9C}" presName="compositeShape" presStyleCnt="0">
        <dgm:presLayoutVars>
          <dgm:chMax val="7"/>
          <dgm:dir/>
          <dgm:resizeHandles val="exact"/>
        </dgm:presLayoutVars>
      </dgm:prSet>
      <dgm:spPr/>
    </dgm:pt>
    <dgm:pt modelId="{3CE7C6B8-3483-4F8B-BD00-CF343EC5D345}" type="pres">
      <dgm:prSet presAssocID="{D9316F2A-AD4B-4BBB-A9DB-2514792DBDA9}" presName="circ1" presStyleLbl="vennNode1" presStyleIdx="0" presStyleCnt="6"/>
      <dgm:spPr/>
      <dgm:t>
        <a:bodyPr/>
        <a:lstStyle/>
        <a:p>
          <a:endParaRPr lang="en-US"/>
        </a:p>
      </dgm:t>
    </dgm:pt>
    <dgm:pt modelId="{92E0E36D-D649-4F12-93AA-0EBD8064A8FF}" type="pres">
      <dgm:prSet presAssocID="{D9316F2A-AD4B-4BBB-A9DB-2514792DBDA9}" presName="circ1Tx" presStyleLbl="revTx" presStyleIdx="0" presStyleCnt="0" custLinFactNeighborX="2210" custLinFactNeighborY="235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59E9A-49A2-48C2-954B-CC08D4E62A15}" type="pres">
      <dgm:prSet presAssocID="{4514ACCC-8970-4F8F-BA40-408716A4A863}" presName="circ2" presStyleLbl="vennNode1" presStyleIdx="1" presStyleCnt="6"/>
      <dgm:spPr>
        <a:solidFill>
          <a:schemeClr val="accent5">
            <a:alpha val="50000"/>
          </a:schemeClr>
        </a:solidFill>
      </dgm:spPr>
      <dgm:t>
        <a:bodyPr/>
        <a:lstStyle/>
        <a:p>
          <a:endParaRPr lang="en-US"/>
        </a:p>
      </dgm:t>
    </dgm:pt>
    <dgm:pt modelId="{730924C5-86C8-4D5A-AEE3-7510083B07B1}" type="pres">
      <dgm:prSet presAssocID="{4514ACCC-8970-4F8F-BA40-408716A4A863}" presName="circ2Tx" presStyleLbl="revTx" presStyleIdx="0" presStyleCnt="0" custScaleY="63342" custLinFactNeighborX="-6803" custLinFactNeighborY="23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D10E7-1F1C-4B12-A4E0-6B1B11892B40}" type="pres">
      <dgm:prSet presAssocID="{F67EF44A-A903-418E-AC6C-812B7F137A0F}" presName="circ3" presStyleLbl="vennNode1" presStyleIdx="2" presStyleCnt="6"/>
      <dgm:spPr>
        <a:solidFill>
          <a:schemeClr val="accent4">
            <a:alpha val="50000"/>
          </a:schemeClr>
        </a:solidFill>
      </dgm:spPr>
    </dgm:pt>
    <dgm:pt modelId="{2631B639-FB86-476E-BF65-21347ED72F17}" type="pres">
      <dgm:prSet presAssocID="{F67EF44A-A903-418E-AC6C-812B7F137A0F}" presName="circ3Tx" presStyleLbl="revTx" presStyleIdx="0" presStyleCnt="0" custScaleY="53974" custLinFactNeighborX="-6803" custLinFactNeighborY="-44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89F25-942C-4297-ADC8-E116803F8D1D}" type="pres">
      <dgm:prSet presAssocID="{501BC3BA-1333-422E-8FA8-56E30CB95215}" presName="circ4" presStyleLbl="vennNode1" presStyleIdx="3" presStyleCnt="6"/>
      <dgm:spPr>
        <a:solidFill>
          <a:schemeClr val="accent3">
            <a:alpha val="50000"/>
          </a:schemeClr>
        </a:solidFill>
      </dgm:spPr>
      <dgm:t>
        <a:bodyPr/>
        <a:lstStyle/>
        <a:p>
          <a:endParaRPr lang="en-US"/>
        </a:p>
      </dgm:t>
    </dgm:pt>
    <dgm:pt modelId="{8E37DE2E-4891-4263-8F3E-C2AFE3D49C59}" type="pres">
      <dgm:prSet presAssocID="{501BC3BA-1333-422E-8FA8-56E30CB95215}" presName="circ4Tx" presStyleLbl="revTx" presStyleIdx="0" presStyleCnt="0" custScaleY="55138" custLinFactNeighborX="1761" custLinFactNeighborY="-24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B431B-DC04-4957-8BEF-2B8A0057B383}" type="pres">
      <dgm:prSet presAssocID="{21ED8F43-1C5C-4B86-AA4E-CE91383D9CC7}" presName="circ5" presStyleLbl="vennNode1" presStyleIdx="4" presStyleCnt="6"/>
      <dgm:spPr>
        <a:solidFill>
          <a:schemeClr val="accent6">
            <a:alpha val="50000"/>
          </a:schemeClr>
        </a:solidFill>
      </dgm:spPr>
    </dgm:pt>
    <dgm:pt modelId="{698F4BB0-FD69-4647-832C-5367F20A5AAA}" type="pres">
      <dgm:prSet presAssocID="{21ED8F43-1C5C-4B86-AA4E-CE91383D9CC7}" presName="circ5Tx" presStyleLbl="revTx" presStyleIdx="0" presStyleCnt="0" custScaleY="68308" custLinFactNeighborX="7129" custLinFactNeighborY="-36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22F47-B272-443D-BB9F-1901D443E707}" type="pres">
      <dgm:prSet presAssocID="{B8C3327B-C0C1-461D-95A7-4B40466D0FF7}" presName="circ6" presStyleLbl="vennNode1" presStyleIdx="5" presStyleCnt="6"/>
      <dgm:spPr>
        <a:solidFill>
          <a:schemeClr val="accent2">
            <a:alpha val="50000"/>
          </a:schemeClr>
        </a:solidFill>
      </dgm:spPr>
    </dgm:pt>
    <dgm:pt modelId="{4A8E7E5D-F24E-474E-AB37-F58DCDE4632D}" type="pres">
      <dgm:prSet presAssocID="{B8C3327B-C0C1-461D-95A7-4B40466D0FF7}" presName="circ6Tx" presStyleLbl="revTx" presStyleIdx="0" presStyleCnt="0" custScaleX="74783" custScaleY="65508" custLinFactNeighborX="23921" custLinFactNeighborY="17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42E9AB-E829-42D0-AB93-75F0CAD5EB12}" srcId="{F8BAB1EA-FF34-4B20-B37E-2266616C0D9C}" destId="{501BC3BA-1333-422E-8FA8-56E30CB95215}" srcOrd="3" destOrd="0" parTransId="{FBDDEAB5-4441-479E-AF07-0687D0772F58}" sibTransId="{C4CAA23C-50F2-449D-9DCC-38B571491F9E}"/>
    <dgm:cxn modelId="{5C417CD1-C59A-419A-88B1-27F646CCBF31}" type="presOf" srcId="{4514ACCC-8970-4F8F-BA40-408716A4A863}" destId="{730924C5-86C8-4D5A-AEE3-7510083B07B1}" srcOrd="0" destOrd="0" presId="urn:microsoft.com/office/officeart/2005/8/layout/venn1"/>
    <dgm:cxn modelId="{B4359F2C-3BD5-4053-9BDB-1EA85CEC7F58}" srcId="{F8BAB1EA-FF34-4B20-B37E-2266616C0D9C}" destId="{21ED8F43-1C5C-4B86-AA4E-CE91383D9CC7}" srcOrd="4" destOrd="0" parTransId="{C23E1B78-1BD9-4BC6-9A48-3036434B27CA}" sibTransId="{3E6088F2-239F-47A1-A199-9671908847E1}"/>
    <dgm:cxn modelId="{4C9E44CC-47C2-4838-B1C5-5457C1AD0E3A}" srcId="{F8BAB1EA-FF34-4B20-B37E-2266616C0D9C}" destId="{F67EF44A-A903-418E-AC6C-812B7F137A0F}" srcOrd="2" destOrd="0" parTransId="{EC2BFB86-9BAD-47E6-8975-8B401FFEDCE9}" sibTransId="{014A5E8C-4896-48E0-A107-EE52F8650105}"/>
    <dgm:cxn modelId="{CEB5C92D-0CBE-4420-9556-7169588CBAA1}" srcId="{F8BAB1EA-FF34-4B20-B37E-2266616C0D9C}" destId="{4514ACCC-8970-4F8F-BA40-408716A4A863}" srcOrd="1" destOrd="0" parTransId="{A30FECE6-7279-42F0-84BD-547EB1DEC8C6}" sibTransId="{A617F4EA-58CA-4341-970F-FBC23CBA7442}"/>
    <dgm:cxn modelId="{6AD968F0-C428-4F64-AAC4-A2130740C799}" type="presOf" srcId="{F8BAB1EA-FF34-4B20-B37E-2266616C0D9C}" destId="{8ED4E19B-DEFF-4089-97A0-134C71463B54}" srcOrd="0" destOrd="0" presId="urn:microsoft.com/office/officeart/2005/8/layout/venn1"/>
    <dgm:cxn modelId="{09A034BF-AAA2-4381-A8D6-2E916604916A}" type="presOf" srcId="{B8C3327B-C0C1-461D-95A7-4B40466D0FF7}" destId="{4A8E7E5D-F24E-474E-AB37-F58DCDE4632D}" srcOrd="0" destOrd="0" presId="urn:microsoft.com/office/officeart/2005/8/layout/venn1"/>
    <dgm:cxn modelId="{4266061A-19A6-4B48-B820-A8E28D77B687}" type="presOf" srcId="{501BC3BA-1333-422E-8FA8-56E30CB95215}" destId="{8E37DE2E-4891-4263-8F3E-C2AFE3D49C59}" srcOrd="0" destOrd="0" presId="urn:microsoft.com/office/officeart/2005/8/layout/venn1"/>
    <dgm:cxn modelId="{29917790-8B2E-4704-8774-CC4DD6FBBDF6}" srcId="{F8BAB1EA-FF34-4B20-B37E-2266616C0D9C}" destId="{D9316F2A-AD4B-4BBB-A9DB-2514792DBDA9}" srcOrd="0" destOrd="0" parTransId="{0DA67BB2-0A94-4828-862B-60309F9BA23F}" sibTransId="{07474022-67F5-4B48-90E9-B4A6A4CFC5E0}"/>
    <dgm:cxn modelId="{4192155E-F9C8-4C8E-8916-004490F4C4C9}" type="presOf" srcId="{21ED8F43-1C5C-4B86-AA4E-CE91383D9CC7}" destId="{698F4BB0-FD69-4647-832C-5367F20A5AAA}" srcOrd="0" destOrd="0" presId="urn:microsoft.com/office/officeart/2005/8/layout/venn1"/>
    <dgm:cxn modelId="{23657F29-90A4-4820-833F-8882B7945AB9}" srcId="{F8BAB1EA-FF34-4B20-B37E-2266616C0D9C}" destId="{B8C3327B-C0C1-461D-95A7-4B40466D0FF7}" srcOrd="5" destOrd="0" parTransId="{F08EED12-9D8F-4A56-9813-D7D2F0AC19B0}" sibTransId="{DE251A39-D38D-4ED7-AFA8-68722B482582}"/>
    <dgm:cxn modelId="{FE1F925A-9725-4C4B-8401-8B2309C14624}" type="presOf" srcId="{D9316F2A-AD4B-4BBB-A9DB-2514792DBDA9}" destId="{92E0E36D-D649-4F12-93AA-0EBD8064A8FF}" srcOrd="0" destOrd="0" presId="urn:microsoft.com/office/officeart/2005/8/layout/venn1"/>
    <dgm:cxn modelId="{27F33050-C7F7-4349-A1DE-82E9C7612A46}" type="presOf" srcId="{F67EF44A-A903-418E-AC6C-812B7F137A0F}" destId="{2631B639-FB86-476E-BF65-21347ED72F17}" srcOrd="0" destOrd="0" presId="urn:microsoft.com/office/officeart/2005/8/layout/venn1"/>
    <dgm:cxn modelId="{6D94B37F-F466-490B-9182-DE28D21406BB}" type="presParOf" srcId="{8ED4E19B-DEFF-4089-97A0-134C71463B54}" destId="{3CE7C6B8-3483-4F8B-BD00-CF343EC5D345}" srcOrd="0" destOrd="0" presId="urn:microsoft.com/office/officeart/2005/8/layout/venn1"/>
    <dgm:cxn modelId="{45B52BB0-A943-40EE-8AF0-F86C3279FB9A}" type="presParOf" srcId="{8ED4E19B-DEFF-4089-97A0-134C71463B54}" destId="{92E0E36D-D649-4F12-93AA-0EBD8064A8FF}" srcOrd="1" destOrd="0" presId="urn:microsoft.com/office/officeart/2005/8/layout/venn1"/>
    <dgm:cxn modelId="{C2A6A747-E276-478F-87E0-DD311D6E4FC7}" type="presParOf" srcId="{8ED4E19B-DEFF-4089-97A0-134C71463B54}" destId="{93A59E9A-49A2-48C2-954B-CC08D4E62A15}" srcOrd="2" destOrd="0" presId="urn:microsoft.com/office/officeart/2005/8/layout/venn1"/>
    <dgm:cxn modelId="{38C0BE56-F06B-4AA5-A62B-7A7E80CA1CDB}" type="presParOf" srcId="{8ED4E19B-DEFF-4089-97A0-134C71463B54}" destId="{730924C5-86C8-4D5A-AEE3-7510083B07B1}" srcOrd="3" destOrd="0" presId="urn:microsoft.com/office/officeart/2005/8/layout/venn1"/>
    <dgm:cxn modelId="{46F270A3-CF8E-45EC-8021-7FCE88842D76}" type="presParOf" srcId="{8ED4E19B-DEFF-4089-97A0-134C71463B54}" destId="{858D10E7-1F1C-4B12-A4E0-6B1B11892B40}" srcOrd="4" destOrd="0" presId="urn:microsoft.com/office/officeart/2005/8/layout/venn1"/>
    <dgm:cxn modelId="{58AFF4A2-8CA3-4D85-8886-EC7213AF5ADB}" type="presParOf" srcId="{8ED4E19B-DEFF-4089-97A0-134C71463B54}" destId="{2631B639-FB86-476E-BF65-21347ED72F17}" srcOrd="5" destOrd="0" presId="urn:microsoft.com/office/officeart/2005/8/layout/venn1"/>
    <dgm:cxn modelId="{143CD167-970F-45FE-AB9E-EE9A69FFBF9E}" type="presParOf" srcId="{8ED4E19B-DEFF-4089-97A0-134C71463B54}" destId="{18C89F25-942C-4297-ADC8-E116803F8D1D}" srcOrd="6" destOrd="0" presId="urn:microsoft.com/office/officeart/2005/8/layout/venn1"/>
    <dgm:cxn modelId="{1582426C-5DB2-43C5-BEDC-D20D84304B92}" type="presParOf" srcId="{8ED4E19B-DEFF-4089-97A0-134C71463B54}" destId="{8E37DE2E-4891-4263-8F3E-C2AFE3D49C59}" srcOrd="7" destOrd="0" presId="urn:microsoft.com/office/officeart/2005/8/layout/venn1"/>
    <dgm:cxn modelId="{02D3EFD2-01C3-4A95-A120-C3ED17D24066}" type="presParOf" srcId="{8ED4E19B-DEFF-4089-97A0-134C71463B54}" destId="{32DB431B-DC04-4957-8BEF-2B8A0057B383}" srcOrd="8" destOrd="0" presId="urn:microsoft.com/office/officeart/2005/8/layout/venn1"/>
    <dgm:cxn modelId="{15447F10-F661-4FC4-B303-E8B163BF7E4A}" type="presParOf" srcId="{8ED4E19B-DEFF-4089-97A0-134C71463B54}" destId="{698F4BB0-FD69-4647-832C-5367F20A5AAA}" srcOrd="9" destOrd="0" presId="urn:microsoft.com/office/officeart/2005/8/layout/venn1"/>
    <dgm:cxn modelId="{304C68D9-16CA-4AC0-8809-24330378B3E2}" type="presParOf" srcId="{8ED4E19B-DEFF-4089-97A0-134C71463B54}" destId="{DDB22F47-B272-443D-BB9F-1901D443E707}" srcOrd="10" destOrd="0" presId="urn:microsoft.com/office/officeart/2005/8/layout/venn1"/>
    <dgm:cxn modelId="{7E83A6E8-6025-4355-B7BC-3A0E8AF65171}" type="presParOf" srcId="{8ED4E19B-DEFF-4089-97A0-134C71463B54}" destId="{4A8E7E5D-F24E-474E-AB37-F58DCDE4632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4ACD-1F06-40E7-A4E0-DA5E0BF540E9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C79C7-6A5B-416B-8B70-CF7453425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4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A24590-B52A-45EC-B499-292B8547A9E0}" type="datetimeFigureOut">
              <a:rPr lang="en-US"/>
              <a:pPr/>
              <a:t>5/28/2015</a:t>
            </a:fld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74C29E8-3064-4685-9CBE-BB17AEF37D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31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 of precision medicine</a:t>
            </a:r>
          </a:p>
          <a:p>
            <a:r>
              <a:rPr lang="en-US" dirty="0"/>
              <a:t>— prevention and treatment</a:t>
            </a:r>
          </a:p>
          <a:p>
            <a:r>
              <a:rPr lang="en-US" dirty="0"/>
              <a:t>strategies that take individual</a:t>
            </a:r>
          </a:p>
          <a:p>
            <a:r>
              <a:rPr lang="en-US" dirty="0"/>
              <a:t>variability into account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C29E8-3064-4685-9CBE-BB17AEF37DE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6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IOM recommended the Secretary HHS to address recommendation 2.2.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With the ACA implementation underway,  Assistant Secretary for Health, then Dr. Koh, turned to the IPRCC and the NIH to take on the challenge.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IPRCC accepted with some hesitation, given that it was an advisory group for pain  research,  and recommendation 2.2 was much broader than research.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C4BB9-FC82-423C-B65F-EAD66C600A3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7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AF4FF-0760-4768-9D0B-57FFFCCAB9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8"/>
          <p:cNvCxnSpPr/>
          <p:nvPr userDrawn="1"/>
        </p:nvCxnSpPr>
        <p:spPr>
          <a:xfrm>
            <a:off x="304800" y="6324600"/>
            <a:ext cx="11582400" cy="0"/>
          </a:xfrm>
          <a:prstGeom prst="line">
            <a:avLst/>
          </a:prstGeom>
          <a:ln w="38100">
            <a:solidFill>
              <a:srgbClr val="7A26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76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77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30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07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10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58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85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938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0352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86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36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61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#tex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340" y="5778578"/>
            <a:ext cx="1279006" cy="938984"/>
          </a:xfrm>
          <a:prstGeom prst="rect">
            <a:avLst/>
          </a:prstGeom>
        </p:spPr>
      </p:pic>
      <p:pic>
        <p:nvPicPr>
          <p:cNvPr id="4" name="Picture 6" descr="AMF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939" y="739311"/>
            <a:ext cx="4538125" cy="88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18774" y="2509157"/>
            <a:ext cx="6354452" cy="310854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Migraine</a:t>
            </a:r>
          </a:p>
          <a:p>
            <a:pPr algn="ctr"/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W. Dodick, M.D.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Neurology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Clinic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 Arizona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3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2286004"/>
            <a:ext cx="8241276" cy="3695281"/>
          </a:xfrm>
          <a:ln w="9525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October 2012: Assistant Secretary for Health, Department of Health and Human Services tasked </a:t>
            </a:r>
          </a:p>
          <a:p>
            <a:pPr marL="0" indent="0" algn="ctr">
              <a:buNone/>
            </a:pPr>
            <a:r>
              <a:rPr lang="en-US" sz="2400" dirty="0"/>
              <a:t>IPRCC and NIH to address IOM Recommendation 2-2. </a:t>
            </a:r>
          </a:p>
          <a:p>
            <a:pPr marL="0" indent="0">
              <a:buNone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“develop a comprehensive, population health-level strategy for pain prevention, treatment, management, education, reimbursement, and research </a:t>
            </a:r>
            <a:r>
              <a:rPr lang="en-US" sz="2400" b="1" dirty="0"/>
              <a:t>that includes specific goals, actions, time frames, and resources.”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12" y="685800"/>
            <a:ext cx="8126976" cy="105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299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15680" y="117924"/>
            <a:ext cx="6300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F497D"/>
                </a:solidFill>
                <a:latin typeface="Constantia" panose="02030602050306030303" pitchFamily="18" charset="0"/>
              </a:rPr>
              <a:t>The National Pain Strategy 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6237312"/>
            <a:ext cx="4572000" cy="70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3467100" y="609600"/>
            <a:ext cx="5314950" cy="56388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477315524"/>
              </p:ext>
            </p:extLst>
          </p:nvPr>
        </p:nvGraphicFramePr>
        <p:xfrm>
          <a:off x="3467100" y="914400"/>
          <a:ext cx="542925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24450" y="914405"/>
            <a:ext cx="2171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Oversight Panel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5428" y="1779847"/>
            <a:ext cx="2507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Refine and employ standardized electronic health care data methods to track prevalence, treatment, outcomes and costs of care. </a:t>
            </a:r>
          </a:p>
        </p:txBody>
      </p:sp>
      <p:sp>
        <p:nvSpPr>
          <p:cNvPr id="3" name="Right Arrow 2"/>
          <p:cNvSpPr/>
          <p:nvPr/>
        </p:nvSpPr>
        <p:spPr>
          <a:xfrm rot="12258110">
            <a:off x="3786613" y="2653340"/>
            <a:ext cx="503249" cy="341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20237" y="4518990"/>
            <a:ext cx="22366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b="1" dirty="0">
                <a:latin typeface="Calibri" panose="020F0502020204030204" pitchFamily="34" charset="0"/>
              </a:rPr>
              <a:t>Develop data standards/definitions for EHRs, population-level surveys, and relevant clinical research to track pain prevalence and treatment and  outcomes in  vulnerable populations. </a:t>
            </a:r>
          </a:p>
        </p:txBody>
      </p:sp>
      <p:sp>
        <p:nvSpPr>
          <p:cNvPr id="11" name="Right Arrow 10"/>
          <p:cNvSpPr/>
          <p:nvPr/>
        </p:nvSpPr>
        <p:spPr>
          <a:xfrm rot="1686657">
            <a:off x="8530426" y="4122478"/>
            <a:ext cx="503249" cy="3412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0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508" y="1956437"/>
            <a:ext cx="6315050" cy="5181600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en-US" sz="1800" dirty="0">
                <a:cs typeface="Times New Roman" panose="02020603050405020304" pitchFamily="18" charset="0"/>
              </a:rPr>
              <a:t>Achieving the goals of the National Pain Strategy would lead to the recognition of chronic pain as a </a:t>
            </a:r>
            <a:r>
              <a:rPr lang="en-US" sz="1800" i="1" dirty="0">
                <a:cs typeface="Times New Roman" panose="02020603050405020304" pitchFamily="18" charset="0"/>
              </a:rPr>
              <a:t>complex disease </a:t>
            </a:r>
            <a:r>
              <a:rPr lang="en-US" sz="1800" dirty="0">
                <a:cs typeface="Times New Roman" panose="02020603050405020304" pitchFamily="18" charset="0"/>
              </a:rPr>
              <a:t>and a threat to public health, and a national decrease in prevalence across the continuum of pain, thereby reducing the burden of pain for individuals, families, and society as a whole. </a:t>
            </a:r>
          </a:p>
          <a:p>
            <a:pPr marL="0" indent="0">
              <a:lnSpc>
                <a:spcPts val="2880"/>
              </a:lnSpc>
              <a:spcBef>
                <a:spcPts val="1200"/>
              </a:spcBef>
              <a:buNone/>
            </a:pPr>
            <a:r>
              <a:rPr lang="en-US" sz="1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49"/>
            <a:ext cx="5126145" cy="118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1" y="5301209"/>
            <a:ext cx="8804105" cy="1347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149" y="1484784"/>
            <a:ext cx="2354107" cy="355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098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lobal Burden of Disease 2010 triple issue - Copyright: Corb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4" y="1497013"/>
            <a:ext cx="30575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19250" y="63500"/>
            <a:ext cx="1733550" cy="1593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-93663"/>
            <a:ext cx="7693025" cy="165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 rot="10800000" flipV="1">
            <a:off x="2674939" y="3743326"/>
            <a:ext cx="690562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latin typeface="+mn-lt"/>
                <a:cs typeface="Calibri" pitchFamily="34" charset="0"/>
              </a:rPr>
              <a:t>Migraine is the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3</a:t>
            </a:r>
            <a:r>
              <a:rPr lang="en-US" altLang="en-US" sz="1800" b="1" baseline="30000" dirty="0">
                <a:solidFill>
                  <a:srgbClr val="FF0000"/>
                </a:solidFill>
                <a:latin typeface="+mn-lt"/>
                <a:cs typeface="Calibri" pitchFamily="34" charset="0"/>
              </a:rPr>
              <a:t>rd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 most prevalent </a:t>
            </a:r>
            <a:r>
              <a:rPr lang="en-US" altLang="en-US" sz="1800" dirty="0">
                <a:latin typeface="+mn-lt"/>
                <a:cs typeface="Calibri" pitchFamily="34" charset="0"/>
              </a:rPr>
              <a:t>medical disorder on the planet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latin typeface="+mn-lt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latin typeface="+mn-lt"/>
                <a:cs typeface="Calibri" pitchFamily="34" charset="0"/>
              </a:rPr>
              <a:t>Migraine accounts for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&gt; 30% </a:t>
            </a:r>
            <a:r>
              <a:rPr lang="en-US" altLang="en-US" sz="1800" dirty="0">
                <a:latin typeface="+mn-lt"/>
                <a:cs typeface="Calibri" pitchFamily="34" charset="0"/>
              </a:rPr>
              <a:t>of the disability burden attributable to all neurological disease worldwide.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en-US" sz="1800" dirty="0">
              <a:latin typeface="+mn-lt"/>
              <a:cs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800" dirty="0">
                <a:latin typeface="+mn-lt"/>
                <a:cs typeface="Calibri" pitchFamily="34" charset="0"/>
              </a:rPr>
              <a:t>Overall, it is the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4</a:t>
            </a:r>
            <a:r>
              <a:rPr lang="en-US" altLang="en-US" sz="1800" b="1" baseline="30000" dirty="0">
                <a:solidFill>
                  <a:srgbClr val="FF0000"/>
                </a:solidFill>
                <a:latin typeface="+mn-lt"/>
                <a:cs typeface="Calibri" pitchFamily="34" charset="0"/>
              </a:rPr>
              <a:t>th</a:t>
            </a:r>
            <a:r>
              <a:rPr lang="en-US" altLang="en-US" sz="1800" dirty="0">
                <a:latin typeface="+mn-lt"/>
                <a:cs typeface="Calibri" pitchFamily="34" charset="0"/>
              </a:rPr>
              <a:t> ranking cause among women and the </a:t>
            </a:r>
            <a:r>
              <a:rPr lang="en-US" altLang="en-US" sz="1800" b="1" dirty="0">
                <a:solidFill>
                  <a:srgbClr val="FF0000"/>
                </a:solidFill>
                <a:latin typeface="+mn-lt"/>
                <a:cs typeface="Calibri" pitchFamily="34" charset="0"/>
              </a:rPr>
              <a:t>7</a:t>
            </a:r>
            <a:r>
              <a:rPr lang="en-US" altLang="en-US" sz="1800" b="1" baseline="30000" dirty="0">
                <a:solidFill>
                  <a:srgbClr val="FF0000"/>
                </a:solidFill>
                <a:latin typeface="+mn-lt"/>
                <a:cs typeface="Calibri" pitchFamily="34" charset="0"/>
              </a:rPr>
              <a:t>th</a:t>
            </a:r>
            <a:r>
              <a:rPr lang="en-US" altLang="en-US" sz="1800" dirty="0">
                <a:latin typeface="+mn-lt"/>
                <a:cs typeface="Calibri" pitchFamily="34" charset="0"/>
              </a:rPr>
              <a:t> ranking cause of </a:t>
            </a:r>
            <a:r>
              <a:rPr lang="en-US" altLang="en-US" sz="1800" u="sng" dirty="0">
                <a:latin typeface="+mn-lt"/>
                <a:cs typeface="Calibri" pitchFamily="34" charset="0"/>
              </a:rPr>
              <a:t>all</a:t>
            </a:r>
            <a:r>
              <a:rPr lang="en-US" altLang="en-US" sz="1800" dirty="0">
                <a:latin typeface="+mn-lt"/>
                <a:cs typeface="Calibri" pitchFamily="34" charset="0"/>
              </a:rPr>
              <a:t> disease-associated disability worldwide. </a:t>
            </a:r>
          </a:p>
        </p:txBody>
      </p:sp>
      <p:pic>
        <p:nvPicPr>
          <p:cNvPr id="8198" name="Picture 6" descr="The Lanc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8387">
            <a:off x="4329114" y="2020888"/>
            <a:ext cx="192087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432675" y="6326189"/>
            <a:ext cx="2554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Calibri" pitchFamily="34" charset="0"/>
              </a:rPr>
              <a:t>Lancet 2012; 380: 2197–223</a:t>
            </a:r>
            <a:endParaRPr lang="en-US" altLang="en-US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 rot="-2570509">
            <a:off x="5870576" y="2060575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latin typeface="Calibri" pitchFamily="34" charset="0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870188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wd01\AppData\Local\Microsoft\Windows\Temporary Internet Files\Content.Outlook\CD322RQK\NIH migraine fund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944725"/>
            <a:ext cx="6172200" cy="4596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29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84" y="1899305"/>
            <a:ext cx="3620224" cy="36364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Progress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91544" y="2096852"/>
            <a:ext cx="414046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Triptans</a:t>
            </a:r>
            <a:r>
              <a:rPr lang="en-US" dirty="0" smtClean="0"/>
              <a:t>: 1 single class of symptomatic medication developed by industry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 treatments designed and approved for migraine prevention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879976" y="2924944"/>
            <a:ext cx="1194432" cy="10441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2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9756" y="44210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the prospect of applying this concept broadly has been dramatically improved by the recent development of large-scale biologic databases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8"/>
          <a:stretch/>
        </p:blipFill>
        <p:spPr bwMode="auto">
          <a:xfrm>
            <a:off x="3157222" y="1340768"/>
            <a:ext cx="5314534" cy="11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3"/>
          <a:stretch/>
        </p:blipFill>
        <p:spPr bwMode="auto">
          <a:xfrm>
            <a:off x="3248055" y="2240868"/>
            <a:ext cx="5314534" cy="17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4571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6916"/>
            <a:ext cx="9144000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Migraine Patient Registry </a:t>
            </a:r>
            <a:b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Biorepository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532" y="3969060"/>
            <a:ext cx="2952328" cy="45720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Biomarker discovery</a:t>
            </a:r>
          </a:p>
        </p:txBody>
      </p:sp>
      <p:sp>
        <p:nvSpPr>
          <p:cNvPr id="4" name="Can 3"/>
          <p:cNvSpPr/>
          <p:nvPr/>
        </p:nvSpPr>
        <p:spPr>
          <a:xfrm>
            <a:off x="6343385" y="3392996"/>
            <a:ext cx="3846786" cy="2988332"/>
          </a:xfrm>
          <a:prstGeom prst="ca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3778" y="3563724"/>
            <a:ext cx="2286000" cy="369332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Migraine Data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255098" y="2101626"/>
            <a:ext cx="4023360" cy="86219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Large-scale, longitudinal, publicly accessible repository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266778" y="2963818"/>
            <a:ext cx="0" cy="59990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3" idx="3"/>
          </p:cNvCxnSpPr>
          <p:nvPr/>
        </p:nvCxnSpPr>
        <p:spPr>
          <a:xfrm flipH="1" flipV="1">
            <a:off x="4835861" y="4197661"/>
            <a:ext cx="1680695" cy="1037317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3" idx="3"/>
          </p:cNvCxnSpPr>
          <p:nvPr/>
        </p:nvCxnSpPr>
        <p:spPr>
          <a:xfrm flipH="1" flipV="1">
            <a:off x="4583833" y="4791851"/>
            <a:ext cx="1932722" cy="443126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516556" y="4274857"/>
            <a:ext cx="3500447" cy="192024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Neuroimaging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5" idx="2"/>
            <a:endCxn id="14" idx="3"/>
          </p:cNvCxnSpPr>
          <p:nvPr/>
        </p:nvCxnSpPr>
        <p:spPr>
          <a:xfrm flipH="1">
            <a:off x="5309907" y="5234977"/>
            <a:ext cx="1206649" cy="117914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2"/>
            <a:endCxn id="15" idx="3"/>
          </p:cNvCxnSpPr>
          <p:nvPr/>
        </p:nvCxnSpPr>
        <p:spPr>
          <a:xfrm flipH="1">
            <a:off x="4763853" y="5234977"/>
            <a:ext cx="1752703" cy="693978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883533" y="4563251"/>
            <a:ext cx="27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Genetic discovery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883532" y="5124291"/>
            <a:ext cx="34263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Precision Medicine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883532" y="5700355"/>
            <a:ext cx="28803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drug discovery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50" y="1664804"/>
            <a:ext cx="3137054" cy="1735836"/>
          </a:xfrm>
          <a:prstGeom prst="rect">
            <a:avLst/>
          </a:prstGeom>
        </p:spPr>
      </p:pic>
      <p:cxnSp>
        <p:nvCxnSpPr>
          <p:cNvPr id="85" name="Straight Arrow Connector 84"/>
          <p:cNvCxnSpPr>
            <a:stCxn id="70" idx="3"/>
            <a:endCxn id="7" idx="1"/>
          </p:cNvCxnSpPr>
          <p:nvPr/>
        </p:nvCxnSpPr>
        <p:spPr>
          <a:xfrm>
            <a:off x="5242604" y="2532722"/>
            <a:ext cx="1012494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2" y="15263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US Academic Headache Consortium - Then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8" t="21483" r="7605" b="12790"/>
          <a:stretch/>
        </p:blipFill>
        <p:spPr>
          <a:xfrm>
            <a:off x="1981200" y="1219200"/>
            <a:ext cx="8220771" cy="4343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CC-8E8E-4528-B3B4-D0125E718E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1981200" y="5715000"/>
            <a:ext cx="8229600" cy="457200"/>
          </a:xfrm>
          <a:prstGeom prst="rect">
            <a:avLst/>
          </a:prstGeom>
        </p:spPr>
        <p:txBody>
          <a:bodyPr vert="horz" numCol="3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Baylor Neuroscience Center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Brigham &amp; Women’s Hospital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Cleveland Clinic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Dartmouth Medical Center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Mayo Clinic MN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Mayo Clinic AZ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 err="1"/>
              <a:t>Montefiore</a:t>
            </a:r>
            <a:r>
              <a:rPr lang="en-US" sz="800" dirty="0"/>
              <a:t> Medical Center/Albert Einstein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Roosevelt Hospital Center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Thomas Jefferson University</a:t>
            </a:r>
          </a:p>
          <a:p>
            <a:pPr marL="274320" lvl="1" indent="0" algn="just">
              <a:spcBef>
                <a:spcPts val="0"/>
              </a:spcBef>
              <a:buNone/>
            </a:pPr>
            <a:r>
              <a:rPr lang="en-US" sz="800" dirty="0"/>
              <a:t>University of Pittsburgh</a:t>
            </a:r>
          </a:p>
          <a:p>
            <a:pPr marL="274320" lvl="1" indent="0" algn="just">
              <a:spcBef>
                <a:spcPts val="0"/>
              </a:spcBef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7053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5263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Academic Headache Consortium - Now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00" t="19719" r="5556" b="14438"/>
          <a:stretch/>
        </p:blipFill>
        <p:spPr>
          <a:xfrm>
            <a:off x="1981200" y="1219201"/>
            <a:ext cx="8201025" cy="43738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989CC-8E8E-4528-B3B4-D0125E718E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/>
        </p:nvSpPr>
        <p:spPr>
          <a:xfrm>
            <a:off x="1981199" y="5669282"/>
            <a:ext cx="8201025" cy="579119"/>
          </a:xfrm>
          <a:prstGeom prst="rect">
            <a:avLst/>
          </a:prstGeom>
        </p:spPr>
        <p:txBody>
          <a:bodyPr vert="horz" numCol="7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UC Davis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Stanford University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University of Kentucky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Yale University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University of Southern California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University of Miami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University of Utah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University of Texas Southwestern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University of Cincinnati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Johns Hopkins University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UC Irvine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University of Iowa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University of Washington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Children’s Hospital University of Pennsylvania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  <a:sym typeface="Wingdings" pitchFamily="2" charset="2"/>
              </a:rPr>
              <a:t>West Virginia University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Vanderbilt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University of Colorado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  <a:cs typeface="Calibri" pitchFamily="34" charset="0"/>
              </a:rPr>
              <a:t>Georgetown 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</a:rPr>
              <a:t>Duke University 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</a:rPr>
              <a:t>Wisconsin Medical Center</a:t>
            </a:r>
          </a:p>
          <a:p>
            <a:pPr marL="274320" lvl="1" indent="0">
              <a:spcBef>
                <a:spcPts val="0"/>
              </a:spcBef>
              <a:buNone/>
            </a:pPr>
            <a:r>
              <a:rPr lang="en-US" sz="800" dirty="0">
                <a:latin typeface="Calibri" pitchFamily="34" charset="0"/>
              </a:rPr>
              <a:t>Wake Forest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</p:txBody>
      </p:sp>
      <p:sp>
        <p:nvSpPr>
          <p:cNvPr id="4" name="AutoShape 2" descr="http://cdn.wikimg.net/strategywiki/images/archive/f/fa/20071015175806!Globe.sv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cdn.wikimg.net/strategywiki/images/archive/f/fa/20071015175806!Globe.sv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cdn.wikimg.net/strategywiki/images/archive/f/fa/20071015175806!Globe.sv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9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9000" r="10001" b="10001"/>
          <a:stretch>
            <a:fillRect/>
          </a:stretch>
        </p:blipFill>
        <p:spPr bwMode="auto">
          <a:xfrm>
            <a:off x="1752600" y="5334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685" y="5193197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Chronic pain affects 100M Americans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560-635 billion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Call for a cultural transformation in the way that pain is understood, assessed and treated</a:t>
            </a:r>
          </a:p>
        </p:txBody>
      </p:sp>
    </p:spTree>
    <p:extLst>
      <p:ext uri="{BB962C8B-B14F-4D97-AF65-F5344CB8AC3E}">
        <p14:creationId xmlns:p14="http://schemas.microsoft.com/office/powerpoint/2010/main" val="4068263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4893</TotalTime>
  <Words>542</Words>
  <Application>Microsoft Office PowerPoint</Application>
  <PresentationFormat>Widescreen</PresentationFormat>
  <Paragraphs>97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Constantia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Lack of Progress</vt:lpstr>
      <vt:lpstr>PowerPoint Presentation</vt:lpstr>
      <vt:lpstr>Migraine Patient Registry  And Biorepository</vt:lpstr>
      <vt:lpstr>US Academic Headache Consortium - Then</vt:lpstr>
      <vt:lpstr>Academic Headache Consortium - Now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Taylor</dc:creator>
  <cp:lastModifiedBy>Feats Inc</cp:lastModifiedBy>
  <cp:revision>394</cp:revision>
  <dcterms:created xsi:type="dcterms:W3CDTF">2012-06-05T15:16:48Z</dcterms:created>
  <dcterms:modified xsi:type="dcterms:W3CDTF">2015-05-28T17:19:06Z</dcterms:modified>
</cp:coreProperties>
</file>